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2"/>
  </p:sldMasterIdLst>
  <p:notesMasterIdLst>
    <p:notesMasterId r:id="rId15"/>
  </p:notesMasterIdLst>
  <p:sldIdLst>
    <p:sldId id="256" r:id="rId3"/>
    <p:sldId id="262" r:id="rId4"/>
    <p:sldId id="257" r:id="rId5"/>
    <p:sldId id="264" r:id="rId6"/>
    <p:sldId id="263" r:id="rId7"/>
    <p:sldId id="265" r:id="rId8"/>
    <p:sldId id="266" r:id="rId9"/>
    <p:sldId id="269" r:id="rId10"/>
    <p:sldId id="270" r:id="rId11"/>
    <p:sldId id="267" r:id="rId12"/>
    <p:sldId id="268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Welcome" id="{E75E278A-FF0E-49A4-B170-79828D63BBAD}">
          <p14:sldIdLst>
            <p14:sldId id="256"/>
          </p14:sldIdLst>
        </p14:section>
        <p14:section name="Design, Impress, Work Together" id="{B9B51309-D148-4332-87C2-07BE32FBCA3B}">
          <p14:sldIdLst>
            <p14:sldId id="262"/>
            <p14:sldId id="257"/>
            <p14:sldId id="264"/>
          </p14:sldIdLst>
        </p14:section>
        <p14:section name="Learn More" id="{2CC34DB2-6590-42C0-AD4B-A04C6060184E}">
          <p14:sldIdLst/>
        </p14:section>
        <p14:section name="Untitled Section" id="{50684174-C653-4790-822D-AE969D7220B6}">
          <p14:sldIdLst>
            <p14:sldId id="263"/>
            <p14:sldId id="265"/>
            <p14:sldId id="266"/>
            <p14:sldId id="269"/>
            <p14:sldId id="270"/>
            <p14:sldId id="267"/>
            <p14:sldId id="268"/>
            <p14:sldId id="27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7" autoAdjust="0"/>
    <p:restoredTop sz="94280" autoAdjust="0"/>
  </p:normalViewPr>
  <p:slideViewPr>
    <p:cSldViewPr snapToGrid="0">
      <p:cViewPr varScale="1">
        <p:scale>
          <a:sx n="81" d="100"/>
          <a:sy n="81" d="100"/>
        </p:scale>
        <p:origin x="-78" y="-9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427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baseline="0" dirty="0" smtClean="0"/>
              <a:t>Slide Show mode, click the arrow to enter the PowerPoint Getting Started Center.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1196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xmlns="" val="1606388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7383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0521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8452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6774174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3014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xmlns="" val="3363808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xmlns="" val="1909471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xmlns="" val="1250942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xmlns="" val="512763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xmlns="" val="1406958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xmlns="" val="213537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xmlns="" val="3835092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9838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291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1003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533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o15.officeredir.microsoft.com/r/rlid2013GettingStartedCntrPPT?clid=103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790576"/>
            <a:ext cx="7767638" cy="1646237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9</a:t>
            </a:r>
            <a:r>
              <a:rPr lang="en-US" sz="4800" baseline="30000" dirty="0" smtClean="0"/>
              <a:t>th</a:t>
            </a:r>
            <a:r>
              <a:rPr lang="en-US" sz="4800" dirty="0" smtClean="0"/>
              <a:t> Grade Course Curriculum Presentation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92573" y="4732535"/>
            <a:ext cx="7767638" cy="1328296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Help your child make the most </a:t>
            </a:r>
            <a:r>
              <a:rPr lang="en-US" sz="3600" smtClean="0"/>
              <a:t>of his/her </a:t>
            </a:r>
            <a:r>
              <a:rPr lang="en-US" sz="3600" dirty="0" smtClean="0"/>
              <a:t>high school years!!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144851" y="3212491"/>
            <a:ext cx="44630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Class of </a:t>
            </a:r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2021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1807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4294967295"/>
          </p:nvPr>
        </p:nvSpPr>
        <p:spPr bwMode="auto">
          <a:xfrm>
            <a:off x="0" y="2362368"/>
            <a:ext cx="11258210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•</a:t>
            </a: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Encourage your child to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challenge</a:t>
            </a:r>
            <a:r>
              <a:rPr kumimoji="0" lang="en-US" alt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him/herself</a:t>
            </a:r>
            <a:r>
              <a:rPr kumimoji="0" lang="en-US" alt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academically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and to do well in c</a:t>
            </a:r>
            <a:r>
              <a:rPr kumimoji="0" lang="en-US" alt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lasses: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The </a:t>
            </a:r>
            <a:r>
              <a:rPr kumimoji="0" lang="en-US" alt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9</a:t>
            </a:r>
            <a:r>
              <a:rPr kumimoji="0" lang="en-US" altLang="en-US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</a:t>
            </a:r>
            <a:r>
              <a:rPr kumimoji="0" lang="en-US" alt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grade GPA </a:t>
            </a: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is extremely important!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•Read the student planner your child will receive in September to </a:t>
            </a: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review graduation requirements,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honor roll requirements, attendance policy, discipline policy, extra-curricular eligibility 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requirements, available activities, etc. Encourage your teen to join a club or sport at school.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Outside activities are educational and often increase students’ interest in school.</a:t>
            </a:r>
            <a:endParaRPr lang="en-US" altLang="en-US" sz="20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•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ultimate goal is to help students become self-sufficient managers of their time and </a:t>
            </a:r>
            <a:endPara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order to get the most out of high school. They may need your help even if they </a:t>
            </a:r>
            <a:endPara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realize it. Help them to develop habits and strategies for greater achievement while </a:t>
            </a:r>
            <a:endPara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encouraging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 to take increasing responsibility for their work.</a:t>
            </a:r>
            <a:endParaRPr lang="en-US" alt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•Ask questions!  We all want your child to do well and to be involved at AHS!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8596313" cy="1320800"/>
          </a:xfrm>
        </p:spPr>
        <p:txBody>
          <a:bodyPr/>
          <a:lstStyle/>
          <a:p>
            <a:pPr algn="ctr"/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Recommendations to make 9</a:t>
            </a:r>
            <a:r>
              <a:rPr lang="en-US" u="sng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grade year successful: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7028238"/>
      </p:ext>
    </p:extLst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8596313" cy="1320800"/>
          </a:xfrm>
        </p:spPr>
        <p:txBody>
          <a:bodyPr>
            <a:normAutofit/>
          </a:bodyPr>
          <a:lstStyle/>
          <a:p>
            <a:pPr algn="ctr"/>
            <a:r>
              <a:rPr lang="en-US" sz="6000" u="sng" dirty="0" smtClean="0"/>
              <a:t>Services</a:t>
            </a:r>
            <a:endParaRPr lang="en-US" sz="6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160588"/>
            <a:ext cx="8596313" cy="388143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Counselors</a:t>
            </a:r>
          </a:p>
          <a:p>
            <a:r>
              <a:rPr lang="en-US" sz="2800" dirty="0" smtClean="0"/>
              <a:t>NHS Tutoring Program</a:t>
            </a:r>
          </a:p>
          <a:p>
            <a:r>
              <a:rPr lang="en-US" sz="2800" dirty="0" smtClean="0"/>
              <a:t>SAC</a:t>
            </a:r>
          </a:p>
          <a:p>
            <a:r>
              <a:rPr lang="en-US" sz="2800" dirty="0" smtClean="0"/>
              <a:t>Genesis Student and Parent Access</a:t>
            </a:r>
          </a:p>
          <a:p>
            <a:r>
              <a:rPr lang="en-US" sz="2800" dirty="0" smtClean="0"/>
              <a:t>See the Guidance Department Website for additional information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88474" y="1576060"/>
            <a:ext cx="2857500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69875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QUESTIONS???</a:t>
            </a:r>
            <a:endParaRPr lang="en-US" sz="6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We look forward to meeting with your child soon to discuss classes for next year!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29067989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17488"/>
            <a:ext cx="8596313" cy="13208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Minimum Graduation Requirements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4211638"/>
            <a:ext cx="2846388" cy="2646362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036123" y="3841925"/>
            <a:ext cx="739247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20 credits in English</a:t>
            </a:r>
          </a:p>
          <a:p>
            <a:r>
              <a:rPr lang="en-US" sz="2800" dirty="0" smtClean="0"/>
              <a:t>15 credits in mathematics</a:t>
            </a:r>
          </a:p>
          <a:p>
            <a:r>
              <a:rPr lang="en-US" sz="2800" dirty="0" smtClean="0"/>
              <a:t>15 credits in science, including two lab or inquiry based sciences</a:t>
            </a:r>
          </a:p>
          <a:p>
            <a:r>
              <a:rPr lang="en-US" sz="2800" dirty="0" smtClean="0"/>
              <a:t>15 credits in social studies, including 10 credits in US History and 5 credits in World History</a:t>
            </a:r>
          </a:p>
          <a:p>
            <a:endParaRPr lang="en-US" dirty="0"/>
          </a:p>
        </p:txBody>
      </p:sp>
      <p:sp>
        <p:nvSpPr>
          <p:cNvPr id="4" name="Bevel 3"/>
          <p:cNvSpPr/>
          <p:nvPr/>
        </p:nvSpPr>
        <p:spPr>
          <a:xfrm>
            <a:off x="2036123" y="1014848"/>
            <a:ext cx="5312535" cy="2638107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53364" y="1621483"/>
            <a:ext cx="30780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Earn a total of 120 credits in the following areas: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090733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8596313" cy="13208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And . . .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825625"/>
            <a:ext cx="6094413" cy="4433888"/>
          </a:xfrm>
        </p:spPr>
        <p:txBody>
          <a:bodyPr>
            <a:normAutofit/>
          </a:bodyPr>
          <a:lstStyle/>
          <a:p>
            <a:r>
              <a:rPr lang="en-US" sz="2800" dirty="0"/>
              <a:t>5 credits in World Language</a:t>
            </a:r>
          </a:p>
          <a:p>
            <a:r>
              <a:rPr lang="en-US" sz="2800" dirty="0"/>
              <a:t>5 credits in visual and performing arts</a:t>
            </a:r>
          </a:p>
          <a:p>
            <a:r>
              <a:rPr lang="en-US" sz="2800" dirty="0"/>
              <a:t>5 credits in career education and consumer, family, and life skills or vocational-technical </a:t>
            </a:r>
            <a:r>
              <a:rPr lang="en-US" sz="2800" dirty="0" smtClean="0"/>
              <a:t>education</a:t>
            </a:r>
          </a:p>
          <a:p>
            <a:r>
              <a:rPr lang="en-US" sz="2800" dirty="0" smtClean="0"/>
              <a:t>2.5 credits in economics</a:t>
            </a:r>
            <a:endParaRPr lang="en-US" sz="2800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4413" y="2024343"/>
            <a:ext cx="3294247" cy="2568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28676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8596313" cy="13208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Additional requirements. . .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838325"/>
            <a:ext cx="8596313" cy="442118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Students must pass physical education and health each year, and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Meet all requirements related to attendance at AHS, and</a:t>
            </a:r>
          </a:p>
          <a:p>
            <a:endParaRPr lang="en-US" sz="2400" dirty="0" smtClean="0"/>
          </a:p>
          <a:p>
            <a:r>
              <a:rPr lang="en-US" sz="2400" dirty="0" smtClean="0"/>
              <a:t>Demonstrate proficiency in both ELA </a:t>
            </a:r>
            <a:r>
              <a:rPr lang="en-US" sz="2400" dirty="0" smtClean="0"/>
              <a:t>10and Algebra I </a:t>
            </a:r>
            <a:r>
              <a:rPr lang="en-US" sz="2400" dirty="0" smtClean="0"/>
              <a:t>by meeting the ‘cut score’ on the PARCC assessments (Specific information for the Class of </a:t>
            </a:r>
            <a:r>
              <a:rPr lang="en-US" sz="2400" dirty="0" smtClean="0"/>
              <a:t>2021 </a:t>
            </a:r>
            <a:r>
              <a:rPr lang="en-US" sz="2400" dirty="0" smtClean="0"/>
              <a:t>coming soon from the N.J. Department Of Education.)</a:t>
            </a:r>
          </a:p>
          <a:p>
            <a:endParaRPr lang="en-US" sz="24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1532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0" y="2160588"/>
            <a:ext cx="8596313" cy="4481512"/>
          </a:xfrm>
        </p:spPr>
        <p:txBody>
          <a:bodyPr>
            <a:noAutofit/>
          </a:bodyPr>
          <a:lstStyle/>
          <a:p>
            <a:r>
              <a:rPr lang="en-US" sz="3200" dirty="0" smtClean="0"/>
              <a:t>English I</a:t>
            </a:r>
          </a:p>
          <a:p>
            <a:r>
              <a:rPr lang="en-US" sz="3200" dirty="0" smtClean="0"/>
              <a:t>Algebra I</a:t>
            </a:r>
          </a:p>
          <a:p>
            <a:r>
              <a:rPr lang="en-US" sz="3200" dirty="0" smtClean="0"/>
              <a:t>Environmental Science</a:t>
            </a:r>
          </a:p>
          <a:p>
            <a:r>
              <a:rPr lang="en-US" sz="3200" dirty="0" smtClean="0"/>
              <a:t>US History I</a:t>
            </a:r>
          </a:p>
          <a:p>
            <a:r>
              <a:rPr lang="en-US" sz="3200" dirty="0" smtClean="0"/>
              <a:t>Spanish or French</a:t>
            </a:r>
          </a:p>
          <a:p>
            <a:r>
              <a:rPr lang="en-US" sz="3200" dirty="0" smtClean="0"/>
              <a:t>Physical Education I/Health I</a:t>
            </a:r>
          </a:p>
          <a:p>
            <a:r>
              <a:rPr lang="en-US" sz="3200" dirty="0" smtClean="0"/>
              <a:t>Elective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8596313" cy="1320800"/>
          </a:xfrm>
        </p:spPr>
        <p:txBody>
          <a:bodyPr>
            <a:normAutofit/>
          </a:bodyPr>
          <a:lstStyle/>
          <a:p>
            <a:r>
              <a:rPr lang="en-US" sz="4800" u="sng" dirty="0" smtClean="0"/>
              <a:t>Suggested Freshman Schedule</a:t>
            </a:r>
            <a:endParaRPr lang="en-US" sz="4800" u="sng" dirty="0"/>
          </a:p>
        </p:txBody>
      </p:sp>
      <p:sp>
        <p:nvSpPr>
          <p:cNvPr id="9" name="Text Placeholder 2">
            <a:hlinkClick r:id="rId3" tooltip="Learn More"/>
          </p:cNvPr>
          <p:cNvSpPr txBox="1">
            <a:spLocks/>
          </p:cNvSpPr>
          <p:nvPr/>
        </p:nvSpPr>
        <p:spPr>
          <a:xfrm>
            <a:off x="2897188" y="5844663"/>
            <a:ext cx="8659850" cy="9313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2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1800" dirty="0">
              <a:solidFill>
                <a:srgbClr val="DD462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86185" y="2160588"/>
            <a:ext cx="3310128" cy="1956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17502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160588"/>
            <a:ext cx="8596313" cy="388143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Many subjects are offered on more than one level including:</a:t>
            </a:r>
          </a:p>
          <a:p>
            <a:r>
              <a:rPr lang="en-US" sz="3200" dirty="0" smtClean="0"/>
              <a:t>Regular</a:t>
            </a:r>
          </a:p>
          <a:p>
            <a:r>
              <a:rPr lang="en-US" sz="3200" dirty="0" smtClean="0"/>
              <a:t>College Prep</a:t>
            </a:r>
          </a:p>
          <a:p>
            <a:r>
              <a:rPr lang="en-US" sz="3200" dirty="0" smtClean="0"/>
              <a:t>Honors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8596313" cy="1320800"/>
          </a:xfrm>
        </p:spPr>
        <p:txBody>
          <a:bodyPr>
            <a:normAutofit/>
          </a:bodyPr>
          <a:lstStyle/>
          <a:p>
            <a:r>
              <a:rPr lang="en-US" sz="4800" u="sng" dirty="0" smtClean="0"/>
              <a:t>Levels for 9</a:t>
            </a:r>
            <a:r>
              <a:rPr lang="en-US" sz="4800" u="sng" baseline="30000" dirty="0" smtClean="0"/>
              <a:t>th</a:t>
            </a:r>
            <a:r>
              <a:rPr lang="en-US" sz="4800" u="sng" dirty="0" smtClean="0"/>
              <a:t> grade</a:t>
            </a:r>
            <a:endParaRPr lang="en-US" sz="4800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19139" y="3463367"/>
            <a:ext cx="4530770" cy="1815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86709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2459" y="0"/>
            <a:ext cx="81355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Elective Course Options: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2459" y="1037768"/>
            <a:ext cx="10515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/>
              <a:t>VISUAL/PERFORMING ARTS</a:t>
            </a:r>
            <a:r>
              <a:rPr lang="en-US" sz="2000" dirty="0"/>
              <a:t> (You need at least one)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Fundamentals of Art &amp; Design (for serious art students)</a:t>
            </a:r>
          </a:p>
          <a:p>
            <a:r>
              <a:rPr lang="en-US" sz="2000" dirty="0"/>
              <a:t>What’s Art About? (9,10,11,12)</a:t>
            </a:r>
          </a:p>
          <a:p>
            <a:r>
              <a:rPr lang="en-US" sz="2000" dirty="0"/>
              <a:t>Trash to Treasure (9,10,11,12) </a:t>
            </a:r>
          </a:p>
          <a:p>
            <a:r>
              <a:rPr lang="en-US" sz="2000" dirty="0"/>
              <a:t>The Art in Architecture (10,11,12) </a:t>
            </a:r>
          </a:p>
          <a:p>
            <a:r>
              <a:rPr lang="en-US" sz="2000" dirty="0"/>
              <a:t>Creative Art (9,10,11,12) </a:t>
            </a:r>
          </a:p>
          <a:p>
            <a:r>
              <a:rPr lang="en-US" sz="2000" dirty="0"/>
              <a:t>Materials &amp; Techniques (10, 11, 12) [PRE-REQ: one other art elective]</a:t>
            </a:r>
          </a:p>
          <a:p>
            <a:r>
              <a:rPr lang="en-US" sz="2000" dirty="0"/>
              <a:t>Advanced Ceramics &amp; Sculpture (10, 11, 12) [PRE-REQ: one other art elective]</a:t>
            </a:r>
          </a:p>
          <a:p>
            <a:r>
              <a:rPr lang="en-US" sz="2000" dirty="0"/>
              <a:t>Portfolio Preparation [PRE-REQ: 2 years of art courses]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Senior High Concert Band (9,10,11,12) </a:t>
            </a:r>
          </a:p>
          <a:p>
            <a:r>
              <a:rPr lang="en-US" sz="2000" dirty="0"/>
              <a:t>Senior High Concert Choir (9,10,11,12) </a:t>
            </a:r>
          </a:p>
          <a:p>
            <a:r>
              <a:rPr lang="en-US" sz="2000" dirty="0"/>
              <a:t>Senior High Band &amp; Choir (9,10,11,12) </a:t>
            </a:r>
          </a:p>
          <a:p>
            <a:r>
              <a:rPr lang="en-US" sz="2000" dirty="0"/>
              <a:t>The Arts of Musical Theatre (11,12)</a:t>
            </a:r>
          </a:p>
          <a:p>
            <a:r>
              <a:rPr lang="en-US" sz="2400" b="1" dirty="0"/>
              <a:t>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16571229"/>
      </p:ext>
    </p:extLst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8187" y="1"/>
            <a:ext cx="782618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LIFE SKILLS/TECHNOLOGY </a:t>
            </a:r>
            <a:r>
              <a:rPr lang="en-US" dirty="0"/>
              <a:t>(You need at least one)</a:t>
            </a:r>
          </a:p>
          <a:p>
            <a:r>
              <a:rPr lang="en-US" dirty="0"/>
              <a:t>Personal Finance (9,10,11,12)</a:t>
            </a:r>
          </a:p>
          <a:p>
            <a:r>
              <a:rPr lang="en-US" dirty="0"/>
              <a:t>Accounting (9,10,11,12)</a:t>
            </a:r>
          </a:p>
          <a:p>
            <a:r>
              <a:rPr lang="en-US" dirty="0"/>
              <a:t>Advanced Marketing (10, 11, 12) [PRE-REQ: Business Econ/Sports &amp; Entertainment Marketing]</a:t>
            </a:r>
          </a:p>
          <a:p>
            <a:r>
              <a:rPr lang="en-US" dirty="0"/>
              <a:t>Skills for Living (9,10,11,12)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Graphics Communications I (9,10,11,12) </a:t>
            </a:r>
          </a:p>
          <a:p>
            <a:r>
              <a:rPr lang="en-US" dirty="0"/>
              <a:t>Graphics Communications II (10,11,12) </a:t>
            </a:r>
          </a:p>
          <a:p>
            <a:r>
              <a:rPr lang="en-US" dirty="0"/>
              <a:t>Graphics Communications III (11,12)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Yearbook </a:t>
            </a:r>
            <a:r>
              <a:rPr lang="en-US" dirty="0"/>
              <a:t>Design &amp; Production </a:t>
            </a:r>
            <a:endParaRPr lang="en-US" dirty="0" smtClean="0"/>
          </a:p>
          <a:p>
            <a:r>
              <a:rPr lang="en-US" dirty="0" smtClean="0"/>
              <a:t>Engineering </a:t>
            </a:r>
            <a:r>
              <a:rPr lang="en-US" dirty="0"/>
              <a:t>through Design (formerly Tech Design) (9,10,11,12) </a:t>
            </a:r>
          </a:p>
          <a:p>
            <a:r>
              <a:rPr lang="en-US" dirty="0"/>
              <a:t>Architectural Design I (formerly CAD I) (</a:t>
            </a:r>
            <a:r>
              <a:rPr lang="en-US" dirty="0" smtClean="0"/>
              <a:t>10,11,12) [PRE-REQ: Engineering through Design]</a:t>
            </a:r>
            <a:endParaRPr lang="en-US" dirty="0"/>
          </a:p>
          <a:p>
            <a:r>
              <a:rPr lang="en-US" dirty="0"/>
              <a:t>Architectural Design II (formerly CAD II) (11,12) [PRE-REQ: Architectural Design I] </a:t>
            </a:r>
          </a:p>
          <a:p>
            <a:r>
              <a:rPr lang="en-US" dirty="0"/>
              <a:t>3D/Animation Design (10,11,12) [PRE-REQ: Engineering through Design]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Woodwork I (9,10,11,12)</a:t>
            </a:r>
          </a:p>
          <a:p>
            <a:r>
              <a:rPr lang="en-US" dirty="0"/>
              <a:t>Woodwork II (10,11,12) [PRE-REQ: Woodwork I ]</a:t>
            </a:r>
          </a:p>
          <a:p>
            <a:r>
              <a:rPr lang="en-US" dirty="0"/>
              <a:t>Woodwork III (11,12) [PRE-REQ: Woodwork II]</a:t>
            </a:r>
          </a:p>
          <a:p>
            <a:r>
              <a:rPr lang="en-US" dirty="0"/>
              <a:t>Wood IV-Const. Tech. (12) [PRE-REQ: Woodwork III</a:t>
            </a:r>
            <a:r>
              <a:rPr lang="en-US" dirty="0" smtClean="0"/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9668702"/>
      </p:ext>
    </p:extLst>
  </p:cSld>
  <p:clrMapOvr>
    <a:masterClrMapping/>
  </p:clrMapOvr>
  <p:transition spd="slow"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52399"/>
            <a:ext cx="8596668" cy="4288971"/>
          </a:xfrm>
        </p:spPr>
        <p:txBody>
          <a:bodyPr>
            <a:normAutofit fontScale="90000"/>
          </a:bodyPr>
          <a:lstStyle/>
          <a:p>
            <a:r>
              <a:rPr lang="en-US" sz="3100" b="1" u="sng" dirty="0" smtClean="0"/>
              <a:t/>
            </a:r>
            <a:br>
              <a:rPr lang="en-US" sz="3100" b="1" u="sng" dirty="0" smtClean="0"/>
            </a:br>
            <a:r>
              <a:rPr lang="en-US" sz="3100" b="1" u="sng" dirty="0"/>
              <a:t/>
            </a:r>
            <a:br>
              <a:rPr lang="en-US" sz="3100" b="1" u="sng" dirty="0"/>
            </a:br>
            <a:r>
              <a:rPr lang="en-US" sz="3100" b="1" u="sng" dirty="0" smtClean="0">
                <a:solidFill>
                  <a:schemeClr val="tx1"/>
                </a:solidFill>
              </a:rPr>
              <a:t>ECONOMICS </a:t>
            </a:r>
            <a:r>
              <a:rPr lang="en-US" sz="3100" dirty="0" smtClean="0">
                <a:solidFill>
                  <a:schemeClr val="tx1"/>
                </a:solidFill>
              </a:rPr>
              <a:t>(Students </a:t>
            </a:r>
            <a:r>
              <a:rPr lang="en-US" sz="3100" dirty="0">
                <a:solidFill>
                  <a:schemeClr val="tx1"/>
                </a:solidFill>
              </a:rPr>
              <a:t>need at least </a:t>
            </a:r>
            <a:r>
              <a:rPr lang="en-US" sz="3100" dirty="0" smtClean="0">
                <a:solidFill>
                  <a:schemeClr val="tx1"/>
                </a:solidFill>
              </a:rPr>
              <a:t>one.)</a:t>
            </a:r>
            <a:br>
              <a:rPr lang="en-US" sz="3100" dirty="0" smtClean="0">
                <a:solidFill>
                  <a:schemeClr val="tx1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/>
            </a:r>
            <a:br>
              <a:rPr lang="en-US" sz="3100" dirty="0">
                <a:solidFill>
                  <a:schemeClr val="tx1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>Business Economics/ Sports &amp; Entertainment Marketing (9,10,11,12) </a:t>
            </a:r>
            <a:r>
              <a:rPr lang="en-US" sz="3100" dirty="0" smtClean="0">
                <a:solidFill>
                  <a:schemeClr val="tx1"/>
                </a:solidFill>
              </a:rPr>
              <a:t/>
            </a:r>
            <a:br>
              <a:rPr lang="en-US" sz="3100" dirty="0" smtClean="0">
                <a:solidFill>
                  <a:schemeClr val="tx1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/>
            </a:r>
            <a:br>
              <a:rPr lang="en-US" sz="3100" dirty="0">
                <a:solidFill>
                  <a:schemeClr val="tx1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>World Economics/Current Trends (10, 11, 12) </a:t>
            </a:r>
            <a:r>
              <a:rPr lang="en-US" sz="3100" dirty="0" smtClean="0">
                <a:solidFill>
                  <a:schemeClr val="tx1"/>
                </a:solidFill>
              </a:rPr>
              <a:t/>
            </a:r>
            <a:br>
              <a:rPr lang="en-US" sz="3100" dirty="0" smtClean="0">
                <a:solidFill>
                  <a:schemeClr val="tx1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/>
            </a:r>
            <a:br>
              <a:rPr lang="en-US" sz="3100" dirty="0">
                <a:solidFill>
                  <a:schemeClr val="tx1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>Economics for Consumers/Introduction to Psychology (10,11,12</a:t>
            </a:r>
            <a:r>
              <a:rPr lang="en-US" dirty="0">
                <a:solidFill>
                  <a:schemeClr val="tx1"/>
                </a:solidFill>
              </a:rPr>
              <a:t>)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126523"/>
            <a:ext cx="8596668" cy="1914839"/>
          </a:xfrm>
        </p:spPr>
        <p:txBody>
          <a:bodyPr>
            <a:normAutofit fontScale="92500"/>
          </a:bodyPr>
          <a:lstStyle/>
          <a:p>
            <a:endParaRPr lang="en-US" sz="2800" dirty="0" smtClean="0"/>
          </a:p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For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additional information and descriptions see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2017-2018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Curriculum Guide on the Guidance Department website accessible from the Audubon district site.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148676320"/>
      </p:ext>
    </p:extLst>
  </p:cSld>
  <p:clrMapOvr>
    <a:masterClrMapping/>
  </p:clrMapOvr>
  <p:transition spd="slow" advClick="0"/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643</TotalTime>
  <Words>511</Words>
  <Application>Microsoft Office PowerPoint</Application>
  <PresentationFormat>Custom</PresentationFormat>
  <Paragraphs>99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Facet</vt:lpstr>
      <vt:lpstr>9th Grade Course Curriculum Presentation</vt:lpstr>
      <vt:lpstr>Minimum Graduation Requirements</vt:lpstr>
      <vt:lpstr>And . . .</vt:lpstr>
      <vt:lpstr>Additional requirements. . . </vt:lpstr>
      <vt:lpstr>Suggested Freshman Schedule</vt:lpstr>
      <vt:lpstr>Levels for 9th grade</vt:lpstr>
      <vt:lpstr>Slide 7</vt:lpstr>
      <vt:lpstr>Slide 8</vt:lpstr>
      <vt:lpstr>  ECONOMICS (Students need at least one.)  Business Economics/ Sports &amp; Entertainment Marketing (9,10,11,12)   World Economics/Current Trends (10, 11, 12)   Economics for Consumers/Introduction to Psychology (10,11,12)   </vt:lpstr>
      <vt:lpstr>Recommendations to make 9th grade year successful:</vt:lpstr>
      <vt:lpstr>Services</vt:lpstr>
      <vt:lpstr>QUESTIONS???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9th Grade Course Curriculum Presentation</dc:title>
  <dc:creator>VanFossen</dc:creator>
  <cp:keywords/>
  <cp:lastModifiedBy>wvanfossen</cp:lastModifiedBy>
  <cp:revision>57</cp:revision>
  <dcterms:created xsi:type="dcterms:W3CDTF">2015-01-20T01:57:21Z</dcterms:created>
  <dcterms:modified xsi:type="dcterms:W3CDTF">2017-02-06T20:31:09Z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